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7" name="Shape 107"/>
          <p:cNvSpPr>
            <a:spLocks noGrp="1" noRot="1" noChangeAspect="1"/>
          </p:cNvSpPr>
          <p:nvPr>
            <p:ph type="sldImg"/>
          </p:nvPr>
        </p:nvSpPr>
        <p:spPr>
          <a:xfrm>
            <a:off x="1143000" y="685800"/>
            <a:ext cx="4572000" cy="3429000"/>
          </a:xfrm>
          <a:prstGeom prst="rect">
            <a:avLst/>
          </a:prstGeom>
        </p:spPr>
        <p:txBody>
          <a:bodyPr/>
          <a:lstStyle/>
          <a:p>
            <a:endParaRPr/>
          </a:p>
        </p:txBody>
      </p:sp>
      <p:sp>
        <p:nvSpPr>
          <p:cNvPr id="108" name="Shape 1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lide 9 master">
    <p:bg>
      <p:bgPr>
        <a:solidFill>
          <a:srgbClr val="000000"/>
        </a:solidFill>
        <a:effectLst/>
      </p:bgPr>
    </p:bg>
    <p:spTree>
      <p:nvGrpSpPr>
        <p:cNvPr id="1" name=""/>
        <p:cNvGrpSpPr/>
        <p:nvPr/>
      </p:nvGrpSpPr>
      <p:grpSpPr>
        <a:xfrm>
          <a:off x="0" y="0"/>
          <a:ext cx="0" cy="0"/>
          <a:chOff x="0" y="0"/>
          <a:chExt cx="0" cy="0"/>
        </a:xfrm>
      </p:grpSpPr>
      <p:sp>
        <p:nvSpPr>
          <p:cNvPr id="90" name="Shape 0"/>
          <p:cNvSpPr/>
          <p:nvPr/>
        </p:nvSpPr>
        <p:spPr>
          <a:xfrm>
            <a:off x="0" y="0"/>
            <a:ext cx="14630400" cy="8229600"/>
          </a:xfrm>
          <a:prstGeom prst="rect">
            <a:avLst/>
          </a:prstGeom>
          <a:solidFill>
            <a:srgbClr val="171B21"/>
          </a:solidFill>
          <a:ln w="12700">
            <a:miter lim="400000"/>
          </a:ln>
        </p:spPr>
        <p:txBody>
          <a:bodyPr lIns="45719" rIns="45719"/>
          <a:lstStyle/>
          <a:p>
            <a:endParaRPr/>
          </a:p>
        </p:txBody>
      </p:sp>
      <p:sp>
        <p:nvSpPr>
          <p:cNvPr id="91" name="Shape 1"/>
          <p:cNvSpPr/>
          <p:nvPr/>
        </p:nvSpPr>
        <p:spPr>
          <a:xfrm>
            <a:off x="0" y="0"/>
            <a:ext cx="14630400" cy="8229600"/>
          </a:xfrm>
          <a:prstGeom prst="rect">
            <a:avLst/>
          </a:prstGeom>
          <a:solidFill>
            <a:srgbClr val="202733"/>
          </a:solidFill>
          <a:ln w="12700">
            <a:miter lim="400000"/>
          </a:ln>
        </p:spPr>
        <p:txBody>
          <a:bodyPr lIns="45719" rIns="45719"/>
          <a:lstStyle/>
          <a:p>
            <a:endParaRP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lide 10 master">
    <p:bg>
      <p:bgPr>
        <a:solidFill>
          <a:srgbClr val="000000"/>
        </a:solidFill>
        <a:effectLst/>
      </p:bgPr>
    </p:bg>
    <p:spTree>
      <p:nvGrpSpPr>
        <p:cNvPr id="1" name=""/>
        <p:cNvGrpSpPr/>
        <p:nvPr/>
      </p:nvGrpSpPr>
      <p:grpSpPr>
        <a:xfrm>
          <a:off x="0" y="0"/>
          <a:ext cx="0" cy="0"/>
          <a:chOff x="0" y="0"/>
          <a:chExt cx="0" cy="0"/>
        </a:xfrm>
      </p:grpSpPr>
      <p:sp>
        <p:nvSpPr>
          <p:cNvPr id="99" name="Shape 0"/>
          <p:cNvSpPr/>
          <p:nvPr/>
        </p:nvSpPr>
        <p:spPr>
          <a:xfrm>
            <a:off x="0" y="0"/>
            <a:ext cx="14630400" cy="8229600"/>
          </a:xfrm>
          <a:prstGeom prst="rect">
            <a:avLst/>
          </a:prstGeom>
          <a:solidFill>
            <a:srgbClr val="171B21"/>
          </a:solidFill>
          <a:ln w="12700">
            <a:miter lim="400000"/>
          </a:ln>
        </p:spPr>
        <p:txBody>
          <a:bodyPr lIns="45719" rIns="45719"/>
          <a:lstStyle/>
          <a:p>
            <a:endParaRPr/>
          </a:p>
        </p:txBody>
      </p:sp>
      <p:sp>
        <p:nvSpPr>
          <p:cNvPr id="100" name="Shape 1"/>
          <p:cNvSpPr/>
          <p:nvPr/>
        </p:nvSpPr>
        <p:spPr>
          <a:xfrm>
            <a:off x="0" y="0"/>
            <a:ext cx="14630400" cy="8229600"/>
          </a:xfrm>
          <a:prstGeom prst="rect">
            <a:avLst/>
          </a:prstGeom>
          <a:solidFill>
            <a:srgbClr val="202733"/>
          </a:solidFill>
          <a:ln w="12700">
            <a:miter lim="400000"/>
          </a:ln>
        </p:spPr>
        <p:txBody>
          <a:bodyPr lIns="45719" rIns="45719"/>
          <a:lstStyle/>
          <a:p>
            <a:endParaRP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lide 1 master">
    <p:bg>
      <p:bgPr>
        <a:solidFill>
          <a:srgbClr val="000000"/>
        </a:solidFill>
        <a:effectLst/>
      </p:bgPr>
    </p:bg>
    <p:spTree>
      <p:nvGrpSpPr>
        <p:cNvPr id="1" name=""/>
        <p:cNvGrpSpPr/>
        <p:nvPr/>
      </p:nvGrpSpPr>
      <p:grpSpPr>
        <a:xfrm>
          <a:off x="0" y="0"/>
          <a:ext cx="0" cy="0"/>
          <a:chOff x="0" y="0"/>
          <a:chExt cx="0" cy="0"/>
        </a:xfrm>
      </p:grpSpPr>
      <p:sp>
        <p:nvSpPr>
          <p:cNvPr id="18" name="Shape 0"/>
          <p:cNvSpPr/>
          <p:nvPr/>
        </p:nvSpPr>
        <p:spPr>
          <a:xfrm>
            <a:off x="0" y="0"/>
            <a:ext cx="14630400" cy="8229600"/>
          </a:xfrm>
          <a:prstGeom prst="rect">
            <a:avLst/>
          </a:prstGeom>
          <a:solidFill>
            <a:srgbClr val="171B21"/>
          </a:solidFill>
          <a:ln w="12700">
            <a:miter lim="400000"/>
          </a:ln>
        </p:spPr>
        <p:txBody>
          <a:bodyPr lIns="45719" rIns="45719"/>
          <a:lstStyle/>
          <a:p>
            <a:endParaRPr/>
          </a:p>
        </p:txBody>
      </p:sp>
      <p:sp>
        <p:nvSpPr>
          <p:cNvPr id="19" name="Shape 1"/>
          <p:cNvSpPr/>
          <p:nvPr/>
        </p:nvSpPr>
        <p:spPr>
          <a:xfrm>
            <a:off x="0" y="0"/>
            <a:ext cx="14630400" cy="8229600"/>
          </a:xfrm>
          <a:prstGeom prst="rect">
            <a:avLst/>
          </a:prstGeom>
          <a:solidFill>
            <a:srgbClr val="202733"/>
          </a:solidFill>
          <a:ln w="12700">
            <a:miter lim="400000"/>
          </a:ln>
        </p:spPr>
        <p:txBody>
          <a:bodyPr lIns="45719" rIns="45719"/>
          <a:lstStyle/>
          <a:p>
            <a:endParaRP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2 master">
    <p:bg>
      <p:bgPr>
        <a:solidFill>
          <a:srgbClr val="000000"/>
        </a:solidFill>
        <a:effectLst/>
      </p:bgPr>
    </p:bg>
    <p:spTree>
      <p:nvGrpSpPr>
        <p:cNvPr id="1" name=""/>
        <p:cNvGrpSpPr/>
        <p:nvPr/>
      </p:nvGrpSpPr>
      <p:grpSpPr>
        <a:xfrm>
          <a:off x="0" y="0"/>
          <a:ext cx="0" cy="0"/>
          <a:chOff x="0" y="0"/>
          <a:chExt cx="0" cy="0"/>
        </a:xfrm>
      </p:grpSpPr>
      <p:sp>
        <p:nvSpPr>
          <p:cNvPr id="27" name="Shape 0"/>
          <p:cNvSpPr/>
          <p:nvPr/>
        </p:nvSpPr>
        <p:spPr>
          <a:xfrm>
            <a:off x="0" y="0"/>
            <a:ext cx="14630400" cy="8229600"/>
          </a:xfrm>
          <a:prstGeom prst="rect">
            <a:avLst/>
          </a:prstGeom>
          <a:solidFill>
            <a:srgbClr val="171B21"/>
          </a:solidFill>
          <a:ln w="12700">
            <a:miter lim="400000"/>
          </a:ln>
        </p:spPr>
        <p:txBody>
          <a:bodyPr lIns="45719" rIns="45719"/>
          <a:lstStyle/>
          <a:p>
            <a:endParaRPr/>
          </a:p>
        </p:txBody>
      </p:sp>
      <p:sp>
        <p:nvSpPr>
          <p:cNvPr id="28" name="Shape 1"/>
          <p:cNvSpPr/>
          <p:nvPr/>
        </p:nvSpPr>
        <p:spPr>
          <a:xfrm>
            <a:off x="0" y="0"/>
            <a:ext cx="14630400" cy="8229600"/>
          </a:xfrm>
          <a:prstGeom prst="rect">
            <a:avLst/>
          </a:prstGeom>
          <a:solidFill>
            <a:srgbClr val="202733"/>
          </a:solidFill>
          <a:ln w="12700">
            <a:miter lim="400000"/>
          </a:ln>
        </p:spPr>
        <p:txBody>
          <a:bodyPr lIns="45719" rIns="45719"/>
          <a:lstStyle/>
          <a:p>
            <a:endParaRP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lide 3 master">
    <p:bg>
      <p:bgPr>
        <a:solidFill>
          <a:srgbClr val="000000"/>
        </a:solidFill>
        <a:effectLst/>
      </p:bgPr>
    </p:bg>
    <p:spTree>
      <p:nvGrpSpPr>
        <p:cNvPr id="1" name=""/>
        <p:cNvGrpSpPr/>
        <p:nvPr/>
      </p:nvGrpSpPr>
      <p:grpSpPr>
        <a:xfrm>
          <a:off x="0" y="0"/>
          <a:ext cx="0" cy="0"/>
          <a:chOff x="0" y="0"/>
          <a:chExt cx="0" cy="0"/>
        </a:xfrm>
      </p:grpSpPr>
      <p:sp>
        <p:nvSpPr>
          <p:cNvPr id="36" name="Shape 0"/>
          <p:cNvSpPr/>
          <p:nvPr/>
        </p:nvSpPr>
        <p:spPr>
          <a:xfrm>
            <a:off x="0" y="0"/>
            <a:ext cx="14630400" cy="8229600"/>
          </a:xfrm>
          <a:prstGeom prst="rect">
            <a:avLst/>
          </a:prstGeom>
          <a:solidFill>
            <a:srgbClr val="171B21"/>
          </a:solidFill>
          <a:ln w="12700">
            <a:miter lim="400000"/>
          </a:ln>
        </p:spPr>
        <p:txBody>
          <a:bodyPr lIns="45719" rIns="45719"/>
          <a:lstStyle/>
          <a:p>
            <a:endParaRPr/>
          </a:p>
        </p:txBody>
      </p:sp>
      <p:sp>
        <p:nvSpPr>
          <p:cNvPr id="37" name="Shape 1"/>
          <p:cNvSpPr/>
          <p:nvPr/>
        </p:nvSpPr>
        <p:spPr>
          <a:xfrm>
            <a:off x="0" y="0"/>
            <a:ext cx="14630400" cy="8229600"/>
          </a:xfrm>
          <a:prstGeom prst="rect">
            <a:avLst/>
          </a:prstGeom>
          <a:solidFill>
            <a:srgbClr val="202733"/>
          </a:solidFill>
          <a:ln w="12700">
            <a:miter lim="400000"/>
          </a:ln>
        </p:spPr>
        <p:txBody>
          <a:bodyPr lIns="45719" rIns="45719"/>
          <a:lstStyle/>
          <a:p>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4 master">
    <p:bg>
      <p:bgPr>
        <a:solidFill>
          <a:srgbClr val="000000"/>
        </a:solidFill>
        <a:effectLst/>
      </p:bgPr>
    </p:bg>
    <p:spTree>
      <p:nvGrpSpPr>
        <p:cNvPr id="1" name=""/>
        <p:cNvGrpSpPr/>
        <p:nvPr/>
      </p:nvGrpSpPr>
      <p:grpSpPr>
        <a:xfrm>
          <a:off x="0" y="0"/>
          <a:ext cx="0" cy="0"/>
          <a:chOff x="0" y="0"/>
          <a:chExt cx="0" cy="0"/>
        </a:xfrm>
      </p:grpSpPr>
      <p:sp>
        <p:nvSpPr>
          <p:cNvPr id="45" name="Shape 0"/>
          <p:cNvSpPr/>
          <p:nvPr/>
        </p:nvSpPr>
        <p:spPr>
          <a:xfrm>
            <a:off x="0" y="0"/>
            <a:ext cx="14630400" cy="8229600"/>
          </a:xfrm>
          <a:prstGeom prst="rect">
            <a:avLst/>
          </a:prstGeom>
          <a:solidFill>
            <a:srgbClr val="171B21"/>
          </a:solidFill>
          <a:ln w="12700">
            <a:miter lim="400000"/>
          </a:ln>
        </p:spPr>
        <p:txBody>
          <a:bodyPr lIns="45719" rIns="45719"/>
          <a:lstStyle/>
          <a:p>
            <a:endParaRPr/>
          </a:p>
        </p:txBody>
      </p:sp>
      <p:sp>
        <p:nvSpPr>
          <p:cNvPr id="46" name="Shape 1"/>
          <p:cNvSpPr/>
          <p:nvPr/>
        </p:nvSpPr>
        <p:spPr>
          <a:xfrm>
            <a:off x="0" y="0"/>
            <a:ext cx="14630400" cy="8229600"/>
          </a:xfrm>
          <a:prstGeom prst="rect">
            <a:avLst/>
          </a:prstGeom>
          <a:solidFill>
            <a:srgbClr val="202733"/>
          </a:solidFill>
          <a:ln w="12700">
            <a:miter lim="400000"/>
          </a:ln>
        </p:spPr>
        <p:txBody>
          <a:bodyPr lIns="45719" rIns="45719"/>
          <a:lstStyle/>
          <a:p>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lide 5 master">
    <p:bg>
      <p:bgPr>
        <a:solidFill>
          <a:srgbClr val="000000"/>
        </a:solidFill>
        <a:effectLst/>
      </p:bgPr>
    </p:bg>
    <p:spTree>
      <p:nvGrpSpPr>
        <p:cNvPr id="1" name=""/>
        <p:cNvGrpSpPr/>
        <p:nvPr/>
      </p:nvGrpSpPr>
      <p:grpSpPr>
        <a:xfrm>
          <a:off x="0" y="0"/>
          <a:ext cx="0" cy="0"/>
          <a:chOff x="0" y="0"/>
          <a:chExt cx="0" cy="0"/>
        </a:xfrm>
      </p:grpSpPr>
      <p:sp>
        <p:nvSpPr>
          <p:cNvPr id="54" name="Shape 0"/>
          <p:cNvSpPr/>
          <p:nvPr/>
        </p:nvSpPr>
        <p:spPr>
          <a:xfrm>
            <a:off x="0" y="0"/>
            <a:ext cx="14630400" cy="8229600"/>
          </a:xfrm>
          <a:prstGeom prst="rect">
            <a:avLst/>
          </a:prstGeom>
          <a:solidFill>
            <a:srgbClr val="171B21"/>
          </a:solidFill>
          <a:ln w="12700">
            <a:miter lim="400000"/>
          </a:ln>
        </p:spPr>
        <p:txBody>
          <a:bodyPr lIns="45719" rIns="45719"/>
          <a:lstStyle/>
          <a:p>
            <a:endParaRPr/>
          </a:p>
        </p:txBody>
      </p:sp>
      <p:sp>
        <p:nvSpPr>
          <p:cNvPr id="55" name="Shape 1"/>
          <p:cNvSpPr/>
          <p:nvPr/>
        </p:nvSpPr>
        <p:spPr>
          <a:xfrm>
            <a:off x="0" y="0"/>
            <a:ext cx="14630400" cy="8229600"/>
          </a:xfrm>
          <a:prstGeom prst="rect">
            <a:avLst/>
          </a:prstGeom>
          <a:solidFill>
            <a:srgbClr val="202733"/>
          </a:solidFill>
          <a:ln w="12700">
            <a:miter lim="400000"/>
          </a:ln>
        </p:spPr>
        <p:txBody>
          <a:bodyPr lIns="45719" rIns="45719"/>
          <a:lstStyle/>
          <a:p>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lide 6 master">
    <p:bg>
      <p:bgPr>
        <a:solidFill>
          <a:srgbClr val="000000"/>
        </a:solidFill>
        <a:effectLst/>
      </p:bgPr>
    </p:bg>
    <p:spTree>
      <p:nvGrpSpPr>
        <p:cNvPr id="1" name=""/>
        <p:cNvGrpSpPr/>
        <p:nvPr/>
      </p:nvGrpSpPr>
      <p:grpSpPr>
        <a:xfrm>
          <a:off x="0" y="0"/>
          <a:ext cx="0" cy="0"/>
          <a:chOff x="0" y="0"/>
          <a:chExt cx="0" cy="0"/>
        </a:xfrm>
      </p:grpSpPr>
      <p:sp>
        <p:nvSpPr>
          <p:cNvPr id="63" name="Shape 0"/>
          <p:cNvSpPr/>
          <p:nvPr/>
        </p:nvSpPr>
        <p:spPr>
          <a:xfrm>
            <a:off x="0" y="0"/>
            <a:ext cx="14630400" cy="8229600"/>
          </a:xfrm>
          <a:prstGeom prst="rect">
            <a:avLst/>
          </a:prstGeom>
          <a:solidFill>
            <a:srgbClr val="171B21"/>
          </a:solidFill>
          <a:ln w="12700">
            <a:miter lim="400000"/>
          </a:ln>
        </p:spPr>
        <p:txBody>
          <a:bodyPr lIns="45719" rIns="45719"/>
          <a:lstStyle/>
          <a:p>
            <a:endParaRPr/>
          </a:p>
        </p:txBody>
      </p:sp>
      <p:sp>
        <p:nvSpPr>
          <p:cNvPr id="64" name="Shape 1"/>
          <p:cNvSpPr/>
          <p:nvPr/>
        </p:nvSpPr>
        <p:spPr>
          <a:xfrm>
            <a:off x="0" y="0"/>
            <a:ext cx="14630400" cy="8229600"/>
          </a:xfrm>
          <a:prstGeom prst="rect">
            <a:avLst/>
          </a:prstGeom>
          <a:solidFill>
            <a:srgbClr val="202733"/>
          </a:solidFill>
          <a:ln w="12700">
            <a:miter lim="400000"/>
          </a:ln>
        </p:spPr>
        <p:txBody>
          <a:bodyPr lIns="45719" rIns="45719"/>
          <a:lstStyle/>
          <a:p>
            <a:endParaRP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lide 7 master">
    <p:bg>
      <p:bgPr>
        <a:solidFill>
          <a:srgbClr val="000000"/>
        </a:solidFill>
        <a:effectLst/>
      </p:bgPr>
    </p:bg>
    <p:spTree>
      <p:nvGrpSpPr>
        <p:cNvPr id="1" name=""/>
        <p:cNvGrpSpPr/>
        <p:nvPr/>
      </p:nvGrpSpPr>
      <p:grpSpPr>
        <a:xfrm>
          <a:off x="0" y="0"/>
          <a:ext cx="0" cy="0"/>
          <a:chOff x="0" y="0"/>
          <a:chExt cx="0" cy="0"/>
        </a:xfrm>
      </p:grpSpPr>
      <p:sp>
        <p:nvSpPr>
          <p:cNvPr id="72" name="Shape 0"/>
          <p:cNvSpPr/>
          <p:nvPr/>
        </p:nvSpPr>
        <p:spPr>
          <a:xfrm>
            <a:off x="0" y="0"/>
            <a:ext cx="14630400" cy="8229600"/>
          </a:xfrm>
          <a:prstGeom prst="rect">
            <a:avLst/>
          </a:prstGeom>
          <a:solidFill>
            <a:srgbClr val="171B21"/>
          </a:solidFill>
          <a:ln w="12700">
            <a:miter lim="400000"/>
          </a:ln>
        </p:spPr>
        <p:txBody>
          <a:bodyPr lIns="45719" rIns="45719"/>
          <a:lstStyle/>
          <a:p>
            <a:endParaRPr/>
          </a:p>
        </p:txBody>
      </p:sp>
      <p:sp>
        <p:nvSpPr>
          <p:cNvPr id="73" name="Shape 1"/>
          <p:cNvSpPr/>
          <p:nvPr/>
        </p:nvSpPr>
        <p:spPr>
          <a:xfrm>
            <a:off x="0" y="0"/>
            <a:ext cx="14630400" cy="8229600"/>
          </a:xfrm>
          <a:prstGeom prst="rect">
            <a:avLst/>
          </a:prstGeom>
          <a:solidFill>
            <a:srgbClr val="202733"/>
          </a:solidFill>
          <a:ln w="12700">
            <a:miter lim="400000"/>
          </a:ln>
        </p:spPr>
        <p:txBody>
          <a:bodyPr lIns="45719" rIns="45719"/>
          <a:lstStyle/>
          <a:p>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lide 8 master">
    <p:bg>
      <p:bgPr>
        <a:solidFill>
          <a:srgbClr val="000000"/>
        </a:solidFill>
        <a:effectLst/>
      </p:bgPr>
    </p:bg>
    <p:spTree>
      <p:nvGrpSpPr>
        <p:cNvPr id="1" name=""/>
        <p:cNvGrpSpPr/>
        <p:nvPr/>
      </p:nvGrpSpPr>
      <p:grpSpPr>
        <a:xfrm>
          <a:off x="0" y="0"/>
          <a:ext cx="0" cy="0"/>
          <a:chOff x="0" y="0"/>
          <a:chExt cx="0" cy="0"/>
        </a:xfrm>
      </p:grpSpPr>
      <p:sp>
        <p:nvSpPr>
          <p:cNvPr id="81" name="Shape 0"/>
          <p:cNvSpPr/>
          <p:nvPr/>
        </p:nvSpPr>
        <p:spPr>
          <a:xfrm>
            <a:off x="0" y="0"/>
            <a:ext cx="14630400" cy="8229600"/>
          </a:xfrm>
          <a:prstGeom prst="rect">
            <a:avLst/>
          </a:prstGeom>
          <a:solidFill>
            <a:srgbClr val="171B21"/>
          </a:solidFill>
          <a:ln w="12700">
            <a:miter lim="400000"/>
          </a:ln>
        </p:spPr>
        <p:txBody>
          <a:bodyPr lIns="45719" rIns="45719"/>
          <a:lstStyle/>
          <a:p>
            <a:endParaRPr/>
          </a:p>
        </p:txBody>
      </p:sp>
      <p:sp>
        <p:nvSpPr>
          <p:cNvPr id="82" name="Shape 1"/>
          <p:cNvSpPr/>
          <p:nvPr/>
        </p:nvSpPr>
        <p:spPr>
          <a:xfrm>
            <a:off x="0" y="0"/>
            <a:ext cx="14630400" cy="8229600"/>
          </a:xfrm>
          <a:prstGeom prst="rect">
            <a:avLst/>
          </a:prstGeom>
          <a:solidFill>
            <a:srgbClr val="202733"/>
          </a:solidFill>
          <a:ln w="12700">
            <a:miter lim="400000"/>
          </a:ln>
        </p:spPr>
        <p:txBody>
          <a:bodyPr lIns="45719" rIns="45719"/>
          <a:lstStyle/>
          <a:p>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atin typeface="+mn-lt"/>
                <a:ea typeface="+mn-ea"/>
                <a:cs typeface="+mn-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invensense.com/products/motion-tracking/6-axis/mpu-6050/" TargetMode="External"/><Relationship Id="rId7" Type="http://schemas.openxmlformats.org/officeDocument/2006/relationships/hyperlink" Target="https://scholar.google.com/" TargetMode="External"/><Relationship Id="rId2" Type="http://schemas.openxmlformats.org/officeDocument/2006/relationships/hyperlink" Target="https://www.who.int/publications/i/item/9789240066487" TargetMode="External"/><Relationship Id="rId1" Type="http://schemas.openxmlformats.org/officeDocument/2006/relationships/slideLayout" Target="../slideLayouts/slideLayout11.xml"/><Relationship Id="rId6" Type="http://schemas.openxmlformats.org/officeDocument/2006/relationships/hyperlink" Target="https://ieeexplore.ieee.org/Xplore/home.jsp" TargetMode="External"/><Relationship Id="rId5" Type="http://schemas.openxmlformats.org/officeDocument/2006/relationships/hyperlink" Target="https://core.telegram.org/bots/api" TargetMode="External"/><Relationship Id="rId4" Type="http://schemas.openxmlformats.org/officeDocument/2006/relationships/hyperlink" Target="https://www.raspberrypi.org/documentatio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111" name="Text 0"/>
          <p:cNvSpPr txBox="1"/>
          <p:nvPr/>
        </p:nvSpPr>
        <p:spPr>
          <a:xfrm>
            <a:off x="6280189" y="1965722"/>
            <a:ext cx="7556422" cy="1385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500"/>
              </a:lnSpc>
              <a:defRPr sz="4400">
                <a:solidFill>
                  <a:srgbClr val="76B9FF"/>
                </a:solidFill>
                <a:latin typeface="Roboto Slab"/>
                <a:ea typeface="Roboto Slab"/>
                <a:cs typeface="Roboto Slab"/>
                <a:sym typeface="Roboto Slab"/>
              </a:defRPr>
            </a:lvl1pPr>
          </a:lstStyle>
          <a:p>
            <a:r>
              <a:t>Smart Helmet Crash Detection System</a:t>
            </a:r>
          </a:p>
        </p:txBody>
      </p:sp>
      <p:sp>
        <p:nvSpPr>
          <p:cNvPr id="112" name="Text 1"/>
          <p:cNvSpPr txBox="1"/>
          <p:nvPr/>
        </p:nvSpPr>
        <p:spPr>
          <a:xfrm>
            <a:off x="6280189" y="3723442"/>
            <a:ext cx="7556422" cy="3555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rPr dirty="0"/>
              <a:t>The Smart Helmet Crash Detection System is an innovative solution designed to enhance rider safety by integrating real-time accident detection. By combining advanced sensors, GPS tracking, and communication modules, this system aims to provide immediate alerting during crashes. The approach not only improves timely emergency response but also paves the way for safer motorcycle travel through affordable IoT technology integration.</a:t>
            </a:r>
            <a:endParaRPr lang="en-IN" dirty="0"/>
          </a:p>
          <a:p>
            <a:endParaRPr lang="en-IN" dirty="0"/>
          </a:p>
          <a:p>
            <a:r>
              <a:rPr lang="en-IN" dirty="0"/>
              <a:t>By:-</a:t>
            </a:r>
          </a:p>
          <a:p>
            <a:r>
              <a:rPr lang="en-IN" dirty="0"/>
              <a:t>Sidharth Subramonian (230701315)</a:t>
            </a:r>
          </a:p>
          <a:p>
            <a:r>
              <a:rPr lang="en-IN" dirty="0"/>
              <a:t>Sivaramakrishnan R (230701319)</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 0"/>
          <p:cNvSpPr txBox="1"/>
          <p:nvPr/>
        </p:nvSpPr>
        <p:spPr>
          <a:xfrm>
            <a:off x="793789" y="1999893"/>
            <a:ext cx="5510660"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76B9FF"/>
                </a:solidFill>
                <a:latin typeface="Roboto Slab"/>
                <a:ea typeface="Roboto Slab"/>
                <a:cs typeface="Roboto Slab"/>
                <a:sym typeface="Roboto Slab"/>
              </a:defRPr>
            </a:lvl1pPr>
          </a:lstStyle>
          <a:p>
            <a:r>
              <a:rPr dirty="0"/>
              <a:t>Future Enhancements</a:t>
            </a:r>
          </a:p>
        </p:txBody>
      </p:sp>
      <p:sp>
        <p:nvSpPr>
          <p:cNvPr id="207" name="Text 1"/>
          <p:cNvSpPr txBox="1"/>
          <p:nvPr/>
        </p:nvSpPr>
        <p:spPr>
          <a:xfrm>
            <a:off x="793789" y="3275648"/>
            <a:ext cx="2202472"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76B9FF"/>
                </a:solidFill>
                <a:latin typeface="Roboto Slab"/>
                <a:ea typeface="Roboto Slab"/>
                <a:cs typeface="Roboto Slab"/>
                <a:sym typeface="Roboto Slab"/>
              </a:defRPr>
            </a:lvl1pPr>
          </a:lstStyle>
          <a:p>
            <a:r>
              <a:t>Health Monitoring</a:t>
            </a:r>
          </a:p>
        </p:txBody>
      </p:sp>
      <p:sp>
        <p:nvSpPr>
          <p:cNvPr id="208" name="Text 2"/>
          <p:cNvSpPr txBox="1"/>
          <p:nvPr/>
        </p:nvSpPr>
        <p:spPr>
          <a:xfrm>
            <a:off x="793789" y="3856792"/>
            <a:ext cx="2845596" cy="1400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rPr dirty="0"/>
              <a:t>Integration of heart rate sensors to monitor rider’s vital signs during rides for added safety.</a:t>
            </a:r>
          </a:p>
        </p:txBody>
      </p:sp>
      <p:sp>
        <p:nvSpPr>
          <p:cNvPr id="209" name="Text 3"/>
          <p:cNvSpPr txBox="1"/>
          <p:nvPr/>
        </p:nvSpPr>
        <p:spPr>
          <a:xfrm>
            <a:off x="4200406" y="3275648"/>
            <a:ext cx="2357587"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76B9FF"/>
                </a:solidFill>
                <a:latin typeface="Roboto Slab"/>
                <a:ea typeface="Roboto Slab"/>
                <a:cs typeface="Roboto Slab"/>
                <a:sym typeface="Roboto Slab"/>
              </a:defRPr>
            </a:lvl1pPr>
          </a:lstStyle>
          <a:p>
            <a:r>
              <a:t>AI Crash Detection</a:t>
            </a:r>
          </a:p>
        </p:txBody>
      </p:sp>
      <p:sp>
        <p:nvSpPr>
          <p:cNvPr id="210" name="Text 4"/>
          <p:cNvSpPr txBox="1"/>
          <p:nvPr/>
        </p:nvSpPr>
        <p:spPr>
          <a:xfrm>
            <a:off x="4200406" y="3856792"/>
            <a:ext cx="2845595" cy="1400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t>Enhancing algorithms with artificial intelligence to improve detection accuracy and reduce false alarms.</a:t>
            </a:r>
          </a:p>
        </p:txBody>
      </p:sp>
      <p:sp>
        <p:nvSpPr>
          <p:cNvPr id="211" name="Text 5"/>
          <p:cNvSpPr txBox="1"/>
          <p:nvPr/>
        </p:nvSpPr>
        <p:spPr>
          <a:xfrm>
            <a:off x="7607021" y="3275648"/>
            <a:ext cx="2845595" cy="681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700"/>
              </a:lnSpc>
              <a:defRPr sz="2200">
                <a:solidFill>
                  <a:srgbClr val="76B9FF"/>
                </a:solidFill>
                <a:latin typeface="Roboto Slab"/>
                <a:ea typeface="Roboto Slab"/>
                <a:cs typeface="Roboto Slab"/>
                <a:sym typeface="Roboto Slab"/>
              </a:defRPr>
            </a:lvl1pPr>
          </a:lstStyle>
          <a:p>
            <a:r>
              <a:t>Direct Emergency Communication</a:t>
            </a:r>
          </a:p>
        </p:txBody>
      </p:sp>
      <p:sp>
        <p:nvSpPr>
          <p:cNvPr id="212" name="Text 6"/>
          <p:cNvSpPr txBox="1"/>
          <p:nvPr/>
        </p:nvSpPr>
        <p:spPr>
          <a:xfrm>
            <a:off x="7607021" y="4211122"/>
            <a:ext cx="2845595" cy="1756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t>Development of direct communication channels with emergency responders, bypassing phone dependency.</a:t>
            </a:r>
          </a:p>
        </p:txBody>
      </p:sp>
      <p:sp>
        <p:nvSpPr>
          <p:cNvPr id="213" name="Text 7"/>
          <p:cNvSpPr txBox="1"/>
          <p:nvPr/>
        </p:nvSpPr>
        <p:spPr>
          <a:xfrm>
            <a:off x="11013637" y="3275648"/>
            <a:ext cx="2172049"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76B9FF"/>
                </a:solidFill>
                <a:latin typeface="Roboto Slab"/>
                <a:ea typeface="Roboto Slab"/>
                <a:cs typeface="Roboto Slab"/>
                <a:sym typeface="Roboto Slab"/>
              </a:defRPr>
            </a:lvl1pPr>
          </a:lstStyle>
          <a:p>
            <a:r>
              <a:t>Broader Adoption</a:t>
            </a:r>
          </a:p>
        </p:txBody>
      </p:sp>
      <p:sp>
        <p:nvSpPr>
          <p:cNvPr id="214" name="Text 8"/>
          <p:cNvSpPr txBox="1"/>
          <p:nvPr/>
        </p:nvSpPr>
        <p:spPr>
          <a:xfrm>
            <a:off x="11013637" y="3856792"/>
            <a:ext cx="2845595" cy="1400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t>Targeting market expansion to include cyclists and other helmet users for widespread safety improvements.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099831A-651B-13C7-7AEF-1DBA1CF637CA}"/>
              </a:ext>
            </a:extLst>
          </p:cNvPr>
          <p:cNvSpPr txBox="1"/>
          <p:nvPr/>
        </p:nvSpPr>
        <p:spPr>
          <a:xfrm>
            <a:off x="793789" y="1441093"/>
            <a:ext cx="2930289" cy="668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76B9FF"/>
                </a:solidFill>
                <a:latin typeface="Roboto Slab"/>
                <a:ea typeface="Roboto Slab"/>
                <a:cs typeface="Roboto Slab"/>
                <a:sym typeface="Roboto Slab"/>
              </a:defRPr>
            </a:lvl1pPr>
          </a:lstStyle>
          <a:p>
            <a:r>
              <a:rPr lang="en-IN" dirty="0"/>
              <a:t>References</a:t>
            </a:r>
            <a:endParaRPr dirty="0"/>
          </a:p>
        </p:txBody>
      </p:sp>
      <p:sp>
        <p:nvSpPr>
          <p:cNvPr id="4" name="Text 2">
            <a:extLst>
              <a:ext uri="{FF2B5EF4-FFF2-40B4-BE49-F238E27FC236}">
                <a16:creationId xmlns:a16="http://schemas.microsoft.com/office/drawing/2014/main" id="{D43D9B95-865C-87AD-1629-986F8B384EAC}"/>
              </a:ext>
            </a:extLst>
          </p:cNvPr>
          <p:cNvSpPr txBox="1"/>
          <p:nvPr/>
        </p:nvSpPr>
        <p:spPr>
          <a:xfrm>
            <a:off x="793789" y="2716252"/>
            <a:ext cx="8898851" cy="4447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ts val="2800"/>
              </a:lnSpc>
              <a:defRPr sz="1700">
                <a:solidFill>
                  <a:srgbClr val="D6E5EF"/>
                </a:solidFill>
                <a:latin typeface="Roboto"/>
                <a:ea typeface="Roboto"/>
                <a:cs typeface="Roboto"/>
                <a:sym typeface="Roboto"/>
              </a:defRPr>
            </a:lvl1p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WHO Global Status Report on Road Safety 2023</a:t>
            </a:r>
            <a:br>
              <a:rPr lang="en-US" altLang="en-US" dirty="0"/>
            </a:br>
            <a:r>
              <a:rPr lang="en-US" altLang="en-US" dirty="0">
                <a:hlinkClick r:id="rId2">
                  <a:extLst>
                    <a:ext uri="{A12FA001-AC4F-418D-AE19-62706E023703}">
                      <ahyp:hlinkClr xmlns:ahyp="http://schemas.microsoft.com/office/drawing/2018/hyperlinkcolor" val="tx"/>
                    </a:ext>
                  </a:extLst>
                </a:hlinkClick>
              </a:rPr>
              <a:t>https://www.who.int/publications/i/item/9789240066487</a:t>
            </a: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MPU6050 Accelerometer + Gyroscope Sensor Datasheet</a:t>
            </a:r>
            <a:br>
              <a:rPr lang="en-US" altLang="en-US" dirty="0"/>
            </a:br>
            <a:r>
              <a:rPr lang="en-US" altLang="en-US" dirty="0">
                <a:hlinkClick r:id="rId3"/>
              </a:rPr>
              <a:t>https://www.invensense.com/products/motion-tracking/6-axis/mpu-6050/</a:t>
            </a: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Raspberry Pi 4 Official Documentation</a:t>
            </a:r>
            <a:br>
              <a:rPr lang="en-US" altLang="en-US" dirty="0"/>
            </a:br>
            <a:r>
              <a:rPr lang="en-US" altLang="en-US" dirty="0">
                <a:hlinkClick r:id="rId4"/>
              </a:rPr>
              <a:t>https://www.raspberrypi.org/documentation/</a:t>
            </a: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Telegram Bot API Developer Guide</a:t>
            </a:r>
            <a:br>
              <a:rPr lang="en-US" altLang="en-US" dirty="0"/>
            </a:br>
            <a:r>
              <a:rPr lang="en-US" altLang="en-US" dirty="0">
                <a:hlinkClick r:id="rId5"/>
              </a:rPr>
              <a:t>https://core.telegram.org/bots/api</a:t>
            </a: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IEEE Xplore Articles on IoT-based Crash Detection and Emergency Systems</a:t>
            </a:r>
            <a:br>
              <a:rPr lang="en-US" altLang="en-US" dirty="0"/>
            </a:br>
            <a:r>
              <a:rPr lang="en-US" altLang="en-US" dirty="0">
                <a:hlinkClick r:id="rId6">
                  <a:extLst>
                    <a:ext uri="{A12FA001-AC4F-418D-AE19-62706E023703}">
                      <ahyp:hlinkClr xmlns:ahyp="http://schemas.microsoft.com/office/drawing/2018/hyperlinkcolor" val="tx"/>
                    </a:ext>
                  </a:extLst>
                </a:hlinkClick>
              </a:rPr>
              <a:t>https://ieeexplore.ieee.org/Xplore/home.jsp</a:t>
            </a: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Research Papers on Helmet Safety and Smart Wearables in Transportation</a:t>
            </a:r>
            <a:br>
              <a:rPr lang="en-US" altLang="en-US" dirty="0"/>
            </a:br>
            <a:r>
              <a:rPr lang="en-US" altLang="en-US" dirty="0">
                <a:hlinkClick r:id="rId7">
                  <a:extLst>
                    <a:ext uri="{A12FA001-AC4F-418D-AE19-62706E023703}">
                      <ahyp:hlinkClr xmlns:ahyp="http://schemas.microsoft.com/office/drawing/2018/hyperlinkcolor" val="tx"/>
                    </a:ext>
                  </a:extLst>
                </a:hlinkClick>
              </a:rPr>
              <a:t>https://scholar.google.com</a:t>
            </a:r>
            <a:endParaRPr lang="en-US" altLang="en-US" dirty="0"/>
          </a:p>
        </p:txBody>
      </p:sp>
    </p:spTree>
    <p:extLst>
      <p:ext uri="{BB962C8B-B14F-4D97-AF65-F5344CB8AC3E}">
        <p14:creationId xmlns:p14="http://schemas.microsoft.com/office/powerpoint/2010/main" val="11127777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115" name="Text 0"/>
          <p:cNvSpPr txBox="1"/>
          <p:nvPr/>
        </p:nvSpPr>
        <p:spPr>
          <a:xfrm>
            <a:off x="793790" y="1461135"/>
            <a:ext cx="2062362"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76B9FF"/>
                </a:solidFill>
                <a:latin typeface="Roboto Slab"/>
                <a:ea typeface="Roboto Slab"/>
                <a:cs typeface="Roboto Slab"/>
                <a:sym typeface="Roboto Slab"/>
              </a:defRPr>
            </a:lvl1pPr>
          </a:lstStyle>
          <a:p>
            <a:r>
              <a:t>Abstract</a:t>
            </a:r>
          </a:p>
        </p:txBody>
      </p:sp>
      <p:sp>
        <p:nvSpPr>
          <p:cNvPr id="124" name="Text 9"/>
          <p:cNvSpPr txBox="1"/>
          <p:nvPr/>
        </p:nvSpPr>
        <p:spPr>
          <a:xfrm>
            <a:off x="793790" y="2669420"/>
            <a:ext cx="6819305" cy="283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rPr lang="en-US" dirty="0"/>
              <a:t>The Smart Helmet Crash Detection System is an innovative IoT-based safety solution designed for motorcycle riders. It combines a Raspberry Pi 4, an MPU6050 motion sensor, and an ultrasonic sensor to detect accidents and helmet usage. Upon detecting a crash, the system automatically sends SOS alerts through a Telegram bot to emergency contacts. By ensuring timely assistance after accidents, this system aims to significantly reduce fatalities caused by delayed emergency response.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 0"/>
          <p:cNvSpPr txBox="1"/>
          <p:nvPr/>
        </p:nvSpPr>
        <p:spPr>
          <a:xfrm>
            <a:off x="793790" y="2971533"/>
            <a:ext cx="2932758"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76B9FF"/>
                </a:solidFill>
                <a:latin typeface="Roboto Slab"/>
                <a:ea typeface="Roboto Slab"/>
                <a:cs typeface="Roboto Slab"/>
                <a:sym typeface="Roboto Slab"/>
              </a:defRPr>
            </a:lvl1pPr>
          </a:lstStyle>
          <a:p>
            <a:r>
              <a:rPr dirty="0"/>
              <a:t>Introduction</a:t>
            </a:r>
          </a:p>
        </p:txBody>
      </p:sp>
      <p:sp>
        <p:nvSpPr>
          <p:cNvPr id="132" name="Text 6"/>
          <p:cNvSpPr txBox="1"/>
          <p:nvPr/>
        </p:nvSpPr>
        <p:spPr>
          <a:xfrm>
            <a:off x="793790" y="4114800"/>
            <a:ext cx="9427170" cy="2478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ts val="2800"/>
              </a:lnSpc>
              <a:defRPr sz="1700">
                <a:solidFill>
                  <a:srgbClr val="D6E5EF"/>
                </a:solidFill>
                <a:latin typeface="Roboto"/>
                <a:ea typeface="Roboto"/>
                <a:cs typeface="Roboto"/>
                <a:sym typeface="Roboto"/>
              </a:defRPr>
            </a:lvl1pPr>
          </a:lstStyle>
          <a:p>
            <a:r>
              <a:rPr lang="en-US" dirty="0"/>
              <a:t>Motorcycle riders are highly vulnerable in traffic accidents, accounting for a major portion of road fatalities.</a:t>
            </a:r>
            <a:br>
              <a:rPr lang="en-US" dirty="0"/>
            </a:br>
            <a:r>
              <a:rPr lang="en-US" dirty="0"/>
              <a:t>Traditional helmets offer passive protection but lack active emergency communication features.</a:t>
            </a:r>
            <a:br>
              <a:rPr lang="en-US" dirty="0"/>
            </a:br>
            <a:r>
              <a:rPr lang="en-US" dirty="0"/>
              <a:t>Delayed medical response after an accident often leads to preventable deaths.</a:t>
            </a:r>
            <a:br>
              <a:rPr lang="en-US" dirty="0"/>
            </a:br>
            <a:r>
              <a:rPr lang="en-US" dirty="0"/>
              <a:t>There is a critical need for smart helmets that can autonomously detect accidents and notify emergency contacts instantly.</a:t>
            </a:r>
            <a:br>
              <a:rPr lang="en-US" dirty="0"/>
            </a:br>
            <a:r>
              <a:rPr lang="en-US" dirty="0"/>
              <a:t>This project addresses that gap with an affordable, IoT-based crash detection system.</a:t>
            </a:r>
          </a:p>
        </p:txBody>
      </p:sp>
      <p:pic>
        <p:nvPicPr>
          <p:cNvPr id="149" name="Image 0" descr="Image 0"/>
          <p:cNvPicPr>
            <a:picLocks noChangeAspect="1"/>
          </p:cNvPicPr>
          <p:nvPr/>
        </p:nvPicPr>
        <p:blipFill>
          <a:blip r:embed="rId2"/>
          <a:stretch>
            <a:fillRect/>
          </a:stretch>
        </p:blipFill>
        <p:spPr>
          <a:xfrm>
            <a:off x="0" y="-987770"/>
            <a:ext cx="14630400" cy="281189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135" name="Text 0"/>
          <p:cNvSpPr txBox="1"/>
          <p:nvPr/>
        </p:nvSpPr>
        <p:spPr>
          <a:xfrm>
            <a:off x="676869" y="839866"/>
            <a:ext cx="2024399" cy="5885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4700"/>
              </a:lnSpc>
              <a:defRPr sz="3800">
                <a:solidFill>
                  <a:srgbClr val="76B9FF"/>
                </a:solidFill>
                <a:latin typeface="Roboto Slab"/>
                <a:ea typeface="Roboto Slab"/>
                <a:cs typeface="Roboto Slab"/>
                <a:sym typeface="Roboto Slab"/>
              </a:defRPr>
            </a:lvl1pPr>
          </a:lstStyle>
          <a:p>
            <a:r>
              <a:t>Objective</a:t>
            </a:r>
          </a:p>
        </p:txBody>
      </p:sp>
      <p:sp>
        <p:nvSpPr>
          <p:cNvPr id="136" name="Shape 1"/>
          <p:cNvSpPr/>
          <p:nvPr/>
        </p:nvSpPr>
        <p:spPr>
          <a:xfrm>
            <a:off x="676870" y="1734263"/>
            <a:ext cx="7790260" cy="1114188"/>
          </a:xfrm>
          <a:prstGeom prst="roundRect">
            <a:avLst>
              <a:gd name="adj" fmla="val 2604"/>
            </a:avLst>
          </a:prstGeom>
          <a:solidFill>
            <a:srgbClr val="3F4652"/>
          </a:solidFill>
          <a:ln w="12700">
            <a:miter lim="400000"/>
          </a:ln>
        </p:spPr>
        <p:txBody>
          <a:bodyPr lIns="45719" rIns="45719"/>
          <a:lstStyle/>
          <a:p>
            <a:endParaRPr/>
          </a:p>
        </p:txBody>
      </p:sp>
      <p:sp>
        <p:nvSpPr>
          <p:cNvPr id="137" name="Text 2"/>
          <p:cNvSpPr txBox="1"/>
          <p:nvPr/>
        </p:nvSpPr>
        <p:spPr>
          <a:xfrm>
            <a:off x="870227" y="1927622"/>
            <a:ext cx="2882734" cy="289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300"/>
              </a:lnSpc>
              <a:defRPr sz="1900">
                <a:solidFill>
                  <a:srgbClr val="D6E5EF"/>
                </a:solidFill>
                <a:latin typeface="Roboto Slab"/>
                <a:ea typeface="Roboto Slab"/>
                <a:cs typeface="Roboto Slab"/>
                <a:sym typeface="Roboto Slab"/>
              </a:defRPr>
            </a:lvl1pPr>
          </a:lstStyle>
          <a:p>
            <a:r>
              <a:t>Automatic Crash Detection</a:t>
            </a:r>
          </a:p>
        </p:txBody>
      </p:sp>
      <p:sp>
        <p:nvSpPr>
          <p:cNvPr id="138" name="Text 3"/>
          <p:cNvSpPr txBox="1"/>
          <p:nvPr/>
        </p:nvSpPr>
        <p:spPr>
          <a:xfrm>
            <a:off x="870227" y="2345769"/>
            <a:ext cx="7149568" cy="287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400"/>
              </a:lnSpc>
              <a:defRPr sz="1500">
                <a:solidFill>
                  <a:srgbClr val="D6E5EF"/>
                </a:solidFill>
                <a:latin typeface="Roboto"/>
                <a:ea typeface="Roboto"/>
                <a:cs typeface="Roboto"/>
                <a:sym typeface="Roboto"/>
              </a:defRPr>
            </a:lvl1pPr>
          </a:lstStyle>
          <a:p>
            <a:r>
              <a:t>Develop technology to detect motorcycle accidents in real-time without manual input.</a:t>
            </a:r>
          </a:p>
        </p:txBody>
      </p:sp>
      <p:sp>
        <p:nvSpPr>
          <p:cNvPr id="139" name="Shape 4"/>
          <p:cNvSpPr/>
          <p:nvPr/>
        </p:nvSpPr>
        <p:spPr>
          <a:xfrm>
            <a:off x="676870" y="3041808"/>
            <a:ext cx="7790260" cy="1423512"/>
          </a:xfrm>
          <a:prstGeom prst="roundRect">
            <a:avLst>
              <a:gd name="adj" fmla="val 2038"/>
            </a:avLst>
          </a:prstGeom>
          <a:solidFill>
            <a:srgbClr val="3F4652"/>
          </a:solidFill>
          <a:ln w="12700">
            <a:miter lim="400000"/>
          </a:ln>
        </p:spPr>
        <p:txBody>
          <a:bodyPr lIns="45719" rIns="45719"/>
          <a:lstStyle/>
          <a:p>
            <a:endParaRPr/>
          </a:p>
        </p:txBody>
      </p:sp>
      <p:sp>
        <p:nvSpPr>
          <p:cNvPr id="140" name="Text 5"/>
          <p:cNvSpPr txBox="1"/>
          <p:nvPr/>
        </p:nvSpPr>
        <p:spPr>
          <a:xfrm>
            <a:off x="870227" y="3235166"/>
            <a:ext cx="2976520" cy="289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300"/>
              </a:lnSpc>
              <a:defRPr sz="1900">
                <a:solidFill>
                  <a:srgbClr val="D6E5EF"/>
                </a:solidFill>
                <a:latin typeface="Roboto Slab"/>
                <a:ea typeface="Roboto Slab"/>
                <a:cs typeface="Roboto Slab"/>
                <a:sym typeface="Roboto Slab"/>
              </a:defRPr>
            </a:lvl1pPr>
          </a:lstStyle>
          <a:p>
            <a:r>
              <a:t>Helmet Usage Confirmation</a:t>
            </a:r>
          </a:p>
        </p:txBody>
      </p:sp>
      <p:sp>
        <p:nvSpPr>
          <p:cNvPr id="141" name="Text 6"/>
          <p:cNvSpPr txBox="1"/>
          <p:nvPr/>
        </p:nvSpPr>
        <p:spPr>
          <a:xfrm>
            <a:off x="870227" y="3653313"/>
            <a:ext cx="7403546" cy="5924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400"/>
              </a:lnSpc>
              <a:defRPr sz="1500">
                <a:solidFill>
                  <a:srgbClr val="D6E5EF"/>
                </a:solidFill>
                <a:latin typeface="Roboto"/>
                <a:ea typeface="Roboto"/>
                <a:cs typeface="Roboto"/>
                <a:sym typeface="Roboto"/>
              </a:defRPr>
            </a:lvl1pPr>
          </a:lstStyle>
          <a:p>
            <a:r>
              <a:t>Ensure system readiness by confirming helmet wear during rides through embedded sensors.</a:t>
            </a:r>
          </a:p>
        </p:txBody>
      </p:sp>
      <p:sp>
        <p:nvSpPr>
          <p:cNvPr id="142" name="Shape 7"/>
          <p:cNvSpPr/>
          <p:nvPr/>
        </p:nvSpPr>
        <p:spPr>
          <a:xfrm>
            <a:off x="676870" y="4658678"/>
            <a:ext cx="7790260" cy="1114188"/>
          </a:xfrm>
          <a:prstGeom prst="roundRect">
            <a:avLst>
              <a:gd name="adj" fmla="val 2604"/>
            </a:avLst>
          </a:prstGeom>
          <a:solidFill>
            <a:srgbClr val="3F4652"/>
          </a:solidFill>
          <a:ln w="12700">
            <a:miter lim="400000"/>
          </a:ln>
        </p:spPr>
        <p:txBody>
          <a:bodyPr lIns="45719" rIns="45719"/>
          <a:lstStyle/>
          <a:p>
            <a:endParaRPr/>
          </a:p>
        </p:txBody>
      </p:sp>
      <p:sp>
        <p:nvSpPr>
          <p:cNvPr id="143" name="Text 8"/>
          <p:cNvSpPr txBox="1"/>
          <p:nvPr/>
        </p:nvSpPr>
        <p:spPr>
          <a:xfrm>
            <a:off x="870228" y="4852034"/>
            <a:ext cx="2386466" cy="289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300"/>
              </a:lnSpc>
              <a:defRPr sz="1900">
                <a:solidFill>
                  <a:srgbClr val="D6E5EF"/>
                </a:solidFill>
                <a:latin typeface="Roboto Slab"/>
                <a:ea typeface="Roboto Slab"/>
                <a:cs typeface="Roboto Slab"/>
                <a:sym typeface="Roboto Slab"/>
              </a:defRPr>
            </a:lvl1pPr>
          </a:lstStyle>
          <a:p>
            <a:r>
              <a:t>Immediate SOS Alerts</a:t>
            </a:r>
          </a:p>
        </p:txBody>
      </p:sp>
      <p:sp>
        <p:nvSpPr>
          <p:cNvPr id="144" name="Text 9"/>
          <p:cNvSpPr txBox="1"/>
          <p:nvPr/>
        </p:nvSpPr>
        <p:spPr>
          <a:xfrm>
            <a:off x="870227" y="5270182"/>
            <a:ext cx="7086130" cy="287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400"/>
              </a:lnSpc>
              <a:defRPr sz="1500">
                <a:solidFill>
                  <a:srgbClr val="D6E5EF"/>
                </a:solidFill>
                <a:latin typeface="Roboto"/>
                <a:ea typeface="Roboto"/>
                <a:cs typeface="Roboto"/>
                <a:sym typeface="Roboto"/>
              </a:defRPr>
            </a:lvl1pPr>
          </a:lstStyle>
          <a:p>
            <a:r>
              <a:t>Send instant alerts with location details to emergency contacts to facilitate quick aid.</a:t>
            </a:r>
          </a:p>
        </p:txBody>
      </p:sp>
      <p:sp>
        <p:nvSpPr>
          <p:cNvPr id="145" name="Shape 10"/>
          <p:cNvSpPr/>
          <p:nvPr/>
        </p:nvSpPr>
        <p:spPr>
          <a:xfrm>
            <a:off x="676870" y="5966221"/>
            <a:ext cx="7790260" cy="1423512"/>
          </a:xfrm>
          <a:prstGeom prst="roundRect">
            <a:avLst>
              <a:gd name="adj" fmla="val 2038"/>
            </a:avLst>
          </a:prstGeom>
          <a:solidFill>
            <a:srgbClr val="3F4652"/>
          </a:solidFill>
          <a:ln w="12700">
            <a:miter lim="400000"/>
          </a:ln>
        </p:spPr>
        <p:txBody>
          <a:bodyPr lIns="45719" rIns="45719"/>
          <a:lstStyle/>
          <a:p>
            <a:endParaRPr/>
          </a:p>
        </p:txBody>
      </p:sp>
      <p:sp>
        <p:nvSpPr>
          <p:cNvPr id="146" name="Text 11"/>
          <p:cNvSpPr txBox="1"/>
          <p:nvPr/>
        </p:nvSpPr>
        <p:spPr>
          <a:xfrm>
            <a:off x="870227" y="6159579"/>
            <a:ext cx="1859566" cy="289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300"/>
              </a:lnSpc>
              <a:defRPr sz="1900">
                <a:solidFill>
                  <a:srgbClr val="D6E5EF"/>
                </a:solidFill>
                <a:latin typeface="Roboto Slab"/>
                <a:ea typeface="Roboto Slab"/>
                <a:cs typeface="Roboto Slab"/>
                <a:sym typeface="Roboto Slab"/>
              </a:defRPr>
            </a:lvl1pPr>
          </a:lstStyle>
          <a:p>
            <a:r>
              <a:t>Affordable Safety</a:t>
            </a:r>
          </a:p>
        </p:txBody>
      </p:sp>
      <p:sp>
        <p:nvSpPr>
          <p:cNvPr id="147" name="Text 12"/>
          <p:cNvSpPr txBox="1"/>
          <p:nvPr/>
        </p:nvSpPr>
        <p:spPr>
          <a:xfrm>
            <a:off x="870227" y="6577727"/>
            <a:ext cx="7403546" cy="287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400"/>
              </a:lnSpc>
              <a:defRPr sz="1500">
                <a:solidFill>
                  <a:srgbClr val="D6E5EF"/>
                </a:solidFill>
                <a:latin typeface="Roboto"/>
                <a:ea typeface="Roboto"/>
                <a:cs typeface="Roboto"/>
                <a:sym typeface="Roboto"/>
              </a:defRPr>
            </a:lvl1pPr>
          </a:lstStyle>
          <a:p>
            <a:r>
              <a:t>Implement cost-effective IoT-based solutions to enhance accessibility for riders globally.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 0"/>
          <p:cNvSpPr txBox="1"/>
          <p:nvPr/>
        </p:nvSpPr>
        <p:spPr>
          <a:xfrm>
            <a:off x="787240" y="1315877"/>
            <a:ext cx="4267821"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76B9FF"/>
                </a:solidFill>
                <a:latin typeface="Roboto Slab"/>
                <a:ea typeface="Roboto Slab"/>
                <a:cs typeface="Roboto Slab"/>
                <a:sym typeface="Roboto Slab"/>
              </a:defRPr>
            </a:lvl1pPr>
          </a:lstStyle>
          <a:p>
            <a:r>
              <a:rPr dirty="0"/>
              <a:t>Literature Survey</a:t>
            </a:r>
          </a:p>
        </p:txBody>
      </p:sp>
      <p:graphicFrame>
        <p:nvGraphicFramePr>
          <p:cNvPr id="4" name="Table 3">
            <a:extLst>
              <a:ext uri="{FF2B5EF4-FFF2-40B4-BE49-F238E27FC236}">
                <a16:creationId xmlns:a16="http://schemas.microsoft.com/office/drawing/2014/main" id="{EC2B2940-5BB6-D636-3B34-25ED73774C6A}"/>
              </a:ext>
            </a:extLst>
          </p:cNvPr>
          <p:cNvGraphicFramePr>
            <a:graphicFrameLocks noGrp="1"/>
          </p:cNvGraphicFramePr>
          <p:nvPr>
            <p:extLst>
              <p:ext uri="{D42A27DB-BD31-4B8C-83A1-F6EECF244321}">
                <p14:modId xmlns:p14="http://schemas.microsoft.com/office/powerpoint/2010/main" val="1469321458"/>
              </p:ext>
            </p:extLst>
          </p:nvPr>
        </p:nvGraphicFramePr>
        <p:xfrm>
          <a:off x="731838" y="2332037"/>
          <a:ext cx="13166724" cy="5486400"/>
        </p:xfrm>
        <a:graphic>
          <a:graphicData uri="http://schemas.openxmlformats.org/drawingml/2006/table">
            <a:tbl>
              <a:tblPr>
                <a:tableStyleId>{33BA23B1-9221-436E-865A-0063620EA4FD}</a:tableStyleId>
              </a:tblPr>
              <a:tblGrid>
                <a:gridCol w="3291681">
                  <a:extLst>
                    <a:ext uri="{9D8B030D-6E8A-4147-A177-3AD203B41FA5}">
                      <a16:colId xmlns:a16="http://schemas.microsoft.com/office/drawing/2014/main" val="454120906"/>
                    </a:ext>
                  </a:extLst>
                </a:gridCol>
                <a:gridCol w="3291681">
                  <a:extLst>
                    <a:ext uri="{9D8B030D-6E8A-4147-A177-3AD203B41FA5}">
                      <a16:colId xmlns:a16="http://schemas.microsoft.com/office/drawing/2014/main" val="3075197861"/>
                    </a:ext>
                  </a:extLst>
                </a:gridCol>
                <a:gridCol w="3291681">
                  <a:extLst>
                    <a:ext uri="{9D8B030D-6E8A-4147-A177-3AD203B41FA5}">
                      <a16:colId xmlns:a16="http://schemas.microsoft.com/office/drawing/2014/main" val="2475842381"/>
                    </a:ext>
                  </a:extLst>
                </a:gridCol>
                <a:gridCol w="3291681">
                  <a:extLst>
                    <a:ext uri="{9D8B030D-6E8A-4147-A177-3AD203B41FA5}">
                      <a16:colId xmlns:a16="http://schemas.microsoft.com/office/drawing/2014/main" val="2116601760"/>
                    </a:ext>
                  </a:extLst>
                </a:gridCol>
              </a:tblGrid>
              <a:tr h="0">
                <a:tc>
                  <a:txBody>
                    <a:bodyPr/>
                    <a:lstStyle/>
                    <a:p>
                      <a:pPr algn="ctr"/>
                      <a:r>
                        <a:rPr lang="en-IN" b="1" dirty="0"/>
                        <a:t>Title</a:t>
                      </a:r>
                      <a:endParaRPr lang="en-IN" dirty="0"/>
                    </a:p>
                  </a:txBody>
                  <a:tcPr anchor="ctr"/>
                </a:tc>
                <a:tc>
                  <a:txBody>
                    <a:bodyPr/>
                    <a:lstStyle/>
                    <a:p>
                      <a:pPr algn="ctr"/>
                      <a:r>
                        <a:rPr lang="en-IN" b="1"/>
                        <a:t>Author(s)</a:t>
                      </a:r>
                      <a:endParaRPr lang="en-IN"/>
                    </a:p>
                  </a:txBody>
                  <a:tcPr anchor="ctr"/>
                </a:tc>
                <a:tc>
                  <a:txBody>
                    <a:bodyPr/>
                    <a:lstStyle/>
                    <a:p>
                      <a:pPr algn="ctr"/>
                      <a:r>
                        <a:rPr lang="en-IN" b="1"/>
                        <a:t>Summary</a:t>
                      </a:r>
                      <a:endParaRPr lang="en-IN"/>
                    </a:p>
                  </a:txBody>
                  <a:tcPr anchor="ctr"/>
                </a:tc>
                <a:tc>
                  <a:txBody>
                    <a:bodyPr/>
                    <a:lstStyle/>
                    <a:p>
                      <a:pPr algn="ctr"/>
                      <a:r>
                        <a:rPr lang="en-IN" b="1"/>
                        <a:t>Limitations</a:t>
                      </a:r>
                      <a:endParaRPr lang="en-IN"/>
                    </a:p>
                  </a:txBody>
                  <a:tcPr anchor="ctr"/>
                </a:tc>
                <a:extLst>
                  <a:ext uri="{0D108BD9-81ED-4DB2-BD59-A6C34878D82A}">
                    <a16:rowId xmlns:a16="http://schemas.microsoft.com/office/drawing/2014/main" val="2082026430"/>
                  </a:ext>
                </a:extLst>
              </a:tr>
              <a:tr h="0">
                <a:tc>
                  <a:txBody>
                    <a:bodyPr/>
                    <a:lstStyle/>
                    <a:p>
                      <a:pPr algn="ctr"/>
                      <a:r>
                        <a:rPr lang="en-US" b="1" dirty="0"/>
                        <a:t>Smart Helmet Technology: An Overview</a:t>
                      </a:r>
                      <a:endParaRPr lang="en-US" dirty="0"/>
                    </a:p>
                  </a:txBody>
                  <a:tcPr anchor="ctr"/>
                </a:tc>
                <a:tc>
                  <a:txBody>
                    <a:bodyPr/>
                    <a:lstStyle/>
                    <a:p>
                      <a:pPr algn="ctr"/>
                      <a:r>
                        <a:rPr lang="en-IN" dirty="0"/>
                        <a:t>Various Authors</a:t>
                      </a:r>
                    </a:p>
                  </a:txBody>
                  <a:tcPr anchor="ctr"/>
                </a:tc>
                <a:tc>
                  <a:txBody>
                    <a:bodyPr/>
                    <a:lstStyle/>
                    <a:p>
                      <a:pPr algn="ctr"/>
                      <a:r>
                        <a:rPr lang="en-US"/>
                        <a:t>This article provides a comprehensive review of smart helmet technologies, covering applications like crash detection, rider safety, augmented reality (AR) integration for navigation, and IoT integration using sensors like accelerometers and GPS.</a:t>
                      </a:r>
                    </a:p>
                  </a:txBody>
                  <a:tcPr anchor="ctr"/>
                </a:tc>
                <a:tc>
                  <a:txBody>
                    <a:bodyPr/>
                    <a:lstStyle/>
                    <a:p>
                      <a:pPr algn="ctr"/>
                      <a:r>
                        <a:rPr lang="en-US"/>
                        <a:t>The review lacks discussions on power management, network security, and scalability. It also doesn’t address software frameworks or platforms that streamline development.</a:t>
                      </a:r>
                    </a:p>
                  </a:txBody>
                  <a:tcPr anchor="ctr"/>
                </a:tc>
                <a:extLst>
                  <a:ext uri="{0D108BD9-81ED-4DB2-BD59-A6C34878D82A}">
                    <a16:rowId xmlns:a16="http://schemas.microsoft.com/office/drawing/2014/main" val="2019053863"/>
                  </a:ext>
                </a:extLst>
              </a:tr>
              <a:tr h="0">
                <a:tc>
                  <a:txBody>
                    <a:bodyPr/>
                    <a:lstStyle/>
                    <a:p>
                      <a:pPr algn="ctr"/>
                      <a:r>
                        <a:rPr lang="en-IN" b="1"/>
                        <a:t>IoT-Based Smart Helmet for Riders’ Safety</a:t>
                      </a:r>
                      <a:endParaRPr lang="en-IN"/>
                    </a:p>
                  </a:txBody>
                  <a:tcPr anchor="ctr"/>
                </a:tc>
                <a:tc>
                  <a:txBody>
                    <a:bodyPr/>
                    <a:lstStyle/>
                    <a:p>
                      <a:pPr algn="ctr"/>
                      <a:r>
                        <a:rPr lang="en-IN" dirty="0"/>
                        <a:t>R. Sharma et al.</a:t>
                      </a:r>
                    </a:p>
                  </a:txBody>
                  <a:tcPr anchor="ctr"/>
                </a:tc>
                <a:tc>
                  <a:txBody>
                    <a:bodyPr/>
                    <a:lstStyle/>
                    <a:p>
                      <a:pPr algn="ctr"/>
                      <a:r>
                        <a:rPr lang="en-US"/>
                        <a:t>Focuses on the development of an IoT-based helmet that uses an accelerometer for crash detection, embedded microcontrollers for data processing, and a mobile alert system for accident notifications with GPS coordinates.</a:t>
                      </a:r>
                    </a:p>
                  </a:txBody>
                  <a:tcPr anchor="ctr"/>
                </a:tc>
                <a:tc>
                  <a:txBody>
                    <a:bodyPr/>
                    <a:lstStyle/>
                    <a:p>
                      <a:pPr algn="ctr"/>
                      <a:r>
                        <a:rPr lang="en-US"/>
                        <a:t>Evaluation is limited, especially in real-world environments. The study doesn’t fully address issues related to the helmet’s durability or the reliability of the notification system.</a:t>
                      </a:r>
                    </a:p>
                  </a:txBody>
                  <a:tcPr anchor="ctr"/>
                </a:tc>
                <a:extLst>
                  <a:ext uri="{0D108BD9-81ED-4DB2-BD59-A6C34878D82A}">
                    <a16:rowId xmlns:a16="http://schemas.microsoft.com/office/drawing/2014/main" val="345401541"/>
                  </a:ext>
                </a:extLst>
              </a:tr>
              <a:tr h="0">
                <a:tc>
                  <a:txBody>
                    <a:bodyPr/>
                    <a:lstStyle/>
                    <a:p>
                      <a:pPr algn="ctr"/>
                      <a:r>
                        <a:rPr lang="en-US" b="1"/>
                        <a:t>Crash Detection and Alert Systems for Motorcycles: A Review</a:t>
                      </a:r>
                      <a:endParaRPr lang="en-US"/>
                    </a:p>
                  </a:txBody>
                  <a:tcPr anchor="ctr"/>
                </a:tc>
                <a:tc>
                  <a:txBody>
                    <a:bodyPr/>
                    <a:lstStyle/>
                    <a:p>
                      <a:pPr algn="ctr"/>
                      <a:r>
                        <a:rPr lang="en-IN"/>
                        <a:t>P. Rajendran, V. Ravi</a:t>
                      </a:r>
                    </a:p>
                  </a:txBody>
                  <a:tcPr anchor="ctr"/>
                </a:tc>
                <a:tc>
                  <a:txBody>
                    <a:bodyPr/>
                    <a:lstStyle/>
                    <a:p>
                      <a:pPr algn="ctr"/>
                      <a:r>
                        <a:rPr lang="en-US" dirty="0"/>
                        <a:t>Reviews various technologies for crash detection in motorcycle helmets using sensors like accelerometers, gyroscopes, and GPS. Discusses emergency alert systems like SMS and cloud-based notifications.</a:t>
                      </a:r>
                    </a:p>
                  </a:txBody>
                  <a:tcPr anchor="ctr"/>
                </a:tc>
                <a:tc>
                  <a:txBody>
                    <a:bodyPr/>
                    <a:lstStyle/>
                    <a:p>
                      <a:pPr algn="ctr"/>
                      <a:r>
                        <a:rPr lang="en-US"/>
                        <a:t>Lacks consideration of other safety features like wear detection or rider location identification. Doesn’t explore the integration of multiple sensor types or user comfort.</a:t>
                      </a:r>
                    </a:p>
                  </a:txBody>
                  <a:tcPr anchor="ctr"/>
                </a:tc>
                <a:extLst>
                  <a:ext uri="{0D108BD9-81ED-4DB2-BD59-A6C34878D82A}">
                    <a16:rowId xmlns:a16="http://schemas.microsoft.com/office/drawing/2014/main" val="185843214"/>
                  </a:ext>
                </a:extLst>
              </a:tr>
              <a:tr h="0">
                <a:tc>
                  <a:txBody>
                    <a:bodyPr/>
                    <a:lstStyle/>
                    <a:p>
                      <a:pPr algn="ctr"/>
                      <a:r>
                        <a:rPr lang="en-US" b="1"/>
                        <a:t>Smart Helmet with Augmented Reality for Motorcycle Navigation</a:t>
                      </a:r>
                      <a:endParaRPr lang="en-US"/>
                    </a:p>
                  </a:txBody>
                  <a:tcPr anchor="ctr"/>
                </a:tc>
                <a:tc>
                  <a:txBody>
                    <a:bodyPr/>
                    <a:lstStyle/>
                    <a:p>
                      <a:pPr algn="ctr"/>
                      <a:r>
                        <a:rPr lang="en-IN"/>
                        <a:t>J. Lee, T. Kim</a:t>
                      </a:r>
                    </a:p>
                  </a:txBody>
                  <a:tcPr anchor="ctr"/>
                </a:tc>
                <a:tc>
                  <a:txBody>
                    <a:bodyPr/>
                    <a:lstStyle/>
                    <a:p>
                      <a:pPr algn="ctr"/>
                      <a:r>
                        <a:rPr lang="en-US" dirty="0"/>
                        <a:t>Proposes a smart helmet with AR for navigation, using a head-up display to provide directions and proximity alerts. Integrates sensors like ultrasonic sensors for proximity detection and gyroscopes for navigation.</a:t>
                      </a:r>
                    </a:p>
                  </a:txBody>
                  <a:tcPr anchor="ctr"/>
                </a:tc>
                <a:tc>
                  <a:txBody>
                    <a:bodyPr/>
                    <a:lstStyle/>
                    <a:p>
                      <a:pPr algn="ctr"/>
                      <a:r>
                        <a:rPr lang="en-US" dirty="0"/>
                        <a:t>Focuses on AR and navigation but doesn’t address real-time connectivity with IoT devices or emergency services. Lacks analysis on computational load and power consumption.</a:t>
                      </a:r>
                    </a:p>
                  </a:txBody>
                  <a:tcPr anchor="ctr"/>
                </a:tc>
                <a:extLst>
                  <a:ext uri="{0D108BD9-81ED-4DB2-BD59-A6C34878D82A}">
                    <a16:rowId xmlns:a16="http://schemas.microsoft.com/office/drawing/2014/main" val="721779314"/>
                  </a:ext>
                </a:extLst>
              </a:tr>
              <a:tr h="0">
                <a:tc>
                  <a:txBody>
                    <a:bodyPr/>
                    <a:lstStyle/>
                    <a:p>
                      <a:pPr algn="ctr"/>
                      <a:r>
                        <a:rPr lang="en-US" b="1"/>
                        <a:t>System Design and Challenges for IoT-Based Smart Helmet</a:t>
                      </a:r>
                      <a:endParaRPr lang="en-US"/>
                    </a:p>
                  </a:txBody>
                  <a:tcPr anchor="ctr"/>
                </a:tc>
                <a:tc>
                  <a:txBody>
                    <a:bodyPr/>
                    <a:lstStyle/>
                    <a:p>
                      <a:pPr algn="ctr"/>
                      <a:r>
                        <a:rPr lang="en-IN"/>
                        <a:t>A. B. Agarwal, P. S. Patel</a:t>
                      </a:r>
                    </a:p>
                  </a:txBody>
                  <a:tcPr anchor="ctr"/>
                </a:tc>
                <a:tc>
                  <a:txBody>
                    <a:bodyPr/>
                    <a:lstStyle/>
                    <a:p>
                      <a:pPr algn="ctr"/>
                      <a:r>
                        <a:rPr lang="en-US"/>
                        <a:t>Discusses system design considerations for smart helmets, including hardware, sensor integration, and communication protocols. Highlights challenges in power consumption, reliability, and real-time performance.</a:t>
                      </a:r>
                    </a:p>
                  </a:txBody>
                  <a:tcPr anchor="ctr"/>
                </a:tc>
                <a:tc>
                  <a:txBody>
                    <a:bodyPr/>
                    <a:lstStyle/>
                    <a:p>
                      <a:pPr algn="ctr"/>
                      <a:r>
                        <a:rPr lang="en-US" dirty="0"/>
                        <a:t>Lacks real-world validation and case studies. Limited discussion on security challenges in protecting user data transmitted from the helmet to external devices.</a:t>
                      </a:r>
                    </a:p>
                  </a:txBody>
                  <a:tcPr anchor="ctr"/>
                </a:tc>
                <a:extLst>
                  <a:ext uri="{0D108BD9-81ED-4DB2-BD59-A6C34878D82A}">
                    <a16:rowId xmlns:a16="http://schemas.microsoft.com/office/drawing/2014/main" val="2099696373"/>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 0"/>
          <p:cNvSpPr txBox="1"/>
          <p:nvPr/>
        </p:nvSpPr>
        <p:spPr>
          <a:xfrm>
            <a:off x="793790" y="2539960"/>
            <a:ext cx="3987602"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76B9FF"/>
                </a:solidFill>
                <a:latin typeface="Roboto Slab"/>
                <a:ea typeface="Roboto Slab"/>
                <a:cs typeface="Roboto Slab"/>
                <a:sym typeface="Roboto Slab"/>
              </a:defRPr>
            </a:lvl1pPr>
          </a:lstStyle>
          <a:p>
            <a:r>
              <a:t>Existing System</a:t>
            </a:r>
          </a:p>
        </p:txBody>
      </p:sp>
      <p:sp>
        <p:nvSpPr>
          <p:cNvPr id="165" name="Text 1"/>
          <p:cNvSpPr txBox="1"/>
          <p:nvPr/>
        </p:nvSpPr>
        <p:spPr>
          <a:xfrm>
            <a:off x="793789" y="3815715"/>
            <a:ext cx="2978734"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76B9FF"/>
                </a:solidFill>
                <a:latin typeface="Roboto Slab"/>
                <a:ea typeface="Roboto Slab"/>
                <a:cs typeface="Roboto Slab"/>
                <a:sym typeface="Roboto Slab"/>
              </a:defRPr>
            </a:lvl1pPr>
          </a:lstStyle>
          <a:p>
            <a:r>
              <a:t>Passive Protection Only</a:t>
            </a:r>
          </a:p>
        </p:txBody>
      </p:sp>
      <p:sp>
        <p:nvSpPr>
          <p:cNvPr id="166" name="Text 2"/>
          <p:cNvSpPr txBox="1"/>
          <p:nvPr/>
        </p:nvSpPr>
        <p:spPr>
          <a:xfrm>
            <a:off x="793789" y="4396859"/>
            <a:ext cx="3978118"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t>Conventional helmets focus solely on mitigating injury during impact without any electronic features.</a:t>
            </a:r>
          </a:p>
        </p:txBody>
      </p:sp>
      <p:sp>
        <p:nvSpPr>
          <p:cNvPr id="167" name="Text 3"/>
          <p:cNvSpPr txBox="1"/>
          <p:nvPr/>
        </p:nvSpPr>
        <p:spPr>
          <a:xfrm>
            <a:off x="5332927" y="3815715"/>
            <a:ext cx="3352132"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76B9FF"/>
                </a:solidFill>
                <a:latin typeface="Roboto Slab"/>
                <a:ea typeface="Roboto Slab"/>
                <a:cs typeface="Roboto Slab"/>
                <a:sym typeface="Roboto Slab"/>
              </a:defRPr>
            </a:lvl1pPr>
          </a:lstStyle>
          <a:p>
            <a:r>
              <a:t>Manual Accident Reporting</a:t>
            </a:r>
          </a:p>
        </p:txBody>
      </p:sp>
      <p:sp>
        <p:nvSpPr>
          <p:cNvPr id="168" name="Text 4"/>
          <p:cNvSpPr txBox="1"/>
          <p:nvPr/>
        </p:nvSpPr>
        <p:spPr>
          <a:xfrm>
            <a:off x="5332927" y="4396859"/>
            <a:ext cx="3978118"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t>Current systems rely heavily on the rider or bystanders to report crashes, causing delays.</a:t>
            </a:r>
          </a:p>
        </p:txBody>
      </p:sp>
      <p:sp>
        <p:nvSpPr>
          <p:cNvPr id="169" name="Text 5"/>
          <p:cNvSpPr txBox="1"/>
          <p:nvPr/>
        </p:nvSpPr>
        <p:spPr>
          <a:xfrm>
            <a:off x="9872067" y="3815715"/>
            <a:ext cx="2746400"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76B9FF"/>
                </a:solidFill>
                <a:latin typeface="Roboto Slab"/>
                <a:ea typeface="Roboto Slab"/>
                <a:cs typeface="Roboto Slab"/>
                <a:sym typeface="Roboto Slab"/>
              </a:defRPr>
            </a:lvl1pPr>
          </a:lstStyle>
          <a:p>
            <a:r>
              <a:t>Response Challenges</a:t>
            </a:r>
          </a:p>
        </p:txBody>
      </p:sp>
      <p:sp>
        <p:nvSpPr>
          <p:cNvPr id="170" name="Text 6"/>
          <p:cNvSpPr txBox="1"/>
          <p:nvPr/>
        </p:nvSpPr>
        <p:spPr>
          <a:xfrm>
            <a:off x="9872067" y="4396859"/>
            <a:ext cx="3978117"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t>EMS can take 10-15 minutes to reach accident sites in rural areas, which is often critical time lost.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173" name="Text 0"/>
          <p:cNvSpPr txBox="1"/>
          <p:nvPr/>
        </p:nvSpPr>
        <p:spPr>
          <a:xfrm>
            <a:off x="793790" y="1642585"/>
            <a:ext cx="4423073"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76B9FF"/>
                </a:solidFill>
                <a:latin typeface="Roboto Slab"/>
                <a:ea typeface="Roboto Slab"/>
                <a:cs typeface="Roboto Slab"/>
                <a:sym typeface="Roboto Slab"/>
              </a:defRPr>
            </a:lvl1pPr>
          </a:lstStyle>
          <a:p>
            <a:r>
              <a:t>Proposed System</a:t>
            </a:r>
          </a:p>
        </p:txBody>
      </p:sp>
      <p:sp>
        <p:nvSpPr>
          <p:cNvPr id="175" name="Text 2"/>
          <p:cNvSpPr txBox="1"/>
          <p:nvPr/>
        </p:nvSpPr>
        <p:spPr>
          <a:xfrm>
            <a:off x="793790" y="2890003"/>
            <a:ext cx="2373550"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D6E5EF"/>
                </a:solidFill>
                <a:latin typeface="Roboto Slab"/>
                <a:ea typeface="Roboto Slab"/>
                <a:cs typeface="Roboto Slab"/>
                <a:sym typeface="Roboto Slab"/>
              </a:defRPr>
            </a:lvl1pPr>
          </a:lstStyle>
          <a:p>
            <a:r>
              <a:rPr dirty="0"/>
              <a:t>Integrated Sensors</a:t>
            </a:r>
          </a:p>
        </p:txBody>
      </p:sp>
      <p:sp>
        <p:nvSpPr>
          <p:cNvPr id="176" name="Text 3"/>
          <p:cNvSpPr txBox="1"/>
          <p:nvPr/>
        </p:nvSpPr>
        <p:spPr>
          <a:xfrm>
            <a:off x="793790" y="3440112"/>
            <a:ext cx="2927749"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rPr dirty="0"/>
              <a:t>Combines accelerometer and GPS to detect crashes and pinpoint the location quickly.</a:t>
            </a:r>
          </a:p>
        </p:txBody>
      </p:sp>
      <p:sp>
        <p:nvSpPr>
          <p:cNvPr id="178" name="Text 5"/>
          <p:cNvSpPr txBox="1"/>
          <p:nvPr/>
        </p:nvSpPr>
        <p:spPr>
          <a:xfrm>
            <a:off x="4746180" y="2890003"/>
            <a:ext cx="2512977"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D6E5EF"/>
                </a:solidFill>
                <a:latin typeface="Roboto Slab"/>
                <a:ea typeface="Roboto Slab"/>
                <a:cs typeface="Roboto Slab"/>
                <a:sym typeface="Roboto Slab"/>
              </a:defRPr>
            </a:lvl1pPr>
          </a:lstStyle>
          <a:p>
            <a:r>
              <a:rPr dirty="0"/>
              <a:t>Automatic Detection</a:t>
            </a:r>
          </a:p>
        </p:txBody>
      </p:sp>
      <p:sp>
        <p:nvSpPr>
          <p:cNvPr id="179" name="Text 6"/>
          <p:cNvSpPr txBox="1"/>
          <p:nvPr/>
        </p:nvSpPr>
        <p:spPr>
          <a:xfrm>
            <a:off x="4746180" y="3440111"/>
            <a:ext cx="2927749"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rPr dirty="0"/>
              <a:t>Eliminates need for manual input by instantly recognizing crash events.</a:t>
            </a:r>
          </a:p>
        </p:txBody>
      </p:sp>
      <p:sp>
        <p:nvSpPr>
          <p:cNvPr id="181" name="Text 8"/>
          <p:cNvSpPr txBox="1"/>
          <p:nvPr/>
        </p:nvSpPr>
        <p:spPr>
          <a:xfrm>
            <a:off x="793790" y="5257080"/>
            <a:ext cx="2067547"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D6E5EF"/>
                </a:solidFill>
                <a:latin typeface="Roboto Slab"/>
                <a:ea typeface="Roboto Slab"/>
                <a:cs typeface="Roboto Slab"/>
                <a:sym typeface="Roboto Slab"/>
              </a:defRPr>
            </a:lvl1pPr>
          </a:lstStyle>
          <a:p>
            <a:r>
              <a:rPr dirty="0"/>
              <a:t>Real-Time Alerts</a:t>
            </a:r>
          </a:p>
        </p:txBody>
      </p:sp>
      <p:sp>
        <p:nvSpPr>
          <p:cNvPr id="182" name="Text 9"/>
          <p:cNvSpPr txBox="1"/>
          <p:nvPr/>
        </p:nvSpPr>
        <p:spPr>
          <a:xfrm>
            <a:off x="793790" y="5820449"/>
            <a:ext cx="6819305"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rPr dirty="0"/>
              <a:t>Sends emergency notifications directly to designated contacts and emergency services.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 0"/>
          <p:cNvSpPr txBox="1"/>
          <p:nvPr/>
        </p:nvSpPr>
        <p:spPr>
          <a:xfrm>
            <a:off x="793790" y="2181343"/>
            <a:ext cx="2124845"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76B9FF"/>
                </a:solidFill>
                <a:latin typeface="Roboto Slab"/>
                <a:ea typeface="Roboto Slab"/>
                <a:cs typeface="Roboto Slab"/>
                <a:sym typeface="Roboto Slab"/>
              </a:defRPr>
            </a:lvl1pPr>
          </a:lstStyle>
          <a:p>
            <a:r>
              <a:t>Modules</a:t>
            </a:r>
          </a:p>
        </p:txBody>
      </p:sp>
      <p:sp>
        <p:nvSpPr>
          <p:cNvPr id="185" name="Text 1"/>
          <p:cNvSpPr txBox="1"/>
          <p:nvPr/>
        </p:nvSpPr>
        <p:spPr>
          <a:xfrm>
            <a:off x="793789" y="3457099"/>
            <a:ext cx="2845596" cy="681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700"/>
              </a:lnSpc>
              <a:defRPr sz="2200">
                <a:solidFill>
                  <a:srgbClr val="76B9FF"/>
                </a:solidFill>
                <a:latin typeface="Roboto Slab"/>
                <a:ea typeface="Roboto Slab"/>
                <a:cs typeface="Roboto Slab"/>
                <a:sym typeface="Roboto Slab"/>
              </a:defRPr>
            </a:lvl1pPr>
          </a:lstStyle>
          <a:p>
            <a:r>
              <a:t>Crash Detection Module</a:t>
            </a:r>
          </a:p>
        </p:txBody>
      </p:sp>
      <p:sp>
        <p:nvSpPr>
          <p:cNvPr id="186" name="Text 2"/>
          <p:cNvSpPr txBox="1"/>
          <p:nvPr/>
        </p:nvSpPr>
        <p:spPr>
          <a:xfrm>
            <a:off x="793789" y="4392572"/>
            <a:ext cx="2845596" cy="1045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t>Utilizes accelerometer data to analyze sudden impacts and detect crashes reliably.</a:t>
            </a:r>
          </a:p>
        </p:txBody>
      </p:sp>
      <p:sp>
        <p:nvSpPr>
          <p:cNvPr id="187" name="Text 3"/>
          <p:cNvSpPr txBox="1"/>
          <p:nvPr/>
        </p:nvSpPr>
        <p:spPr>
          <a:xfrm>
            <a:off x="4200406" y="3457099"/>
            <a:ext cx="2845595" cy="675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700"/>
              </a:lnSpc>
              <a:defRPr sz="2200">
                <a:solidFill>
                  <a:srgbClr val="76B9FF"/>
                </a:solidFill>
                <a:latin typeface="Roboto Slab"/>
                <a:ea typeface="Roboto Slab"/>
                <a:cs typeface="Roboto Slab"/>
                <a:sym typeface="Roboto Slab"/>
              </a:defRPr>
            </a:lvl1pPr>
          </a:lstStyle>
          <a:p>
            <a:r>
              <a:rPr lang="en-IN" dirty="0"/>
              <a:t>Helmet Usage </a:t>
            </a:r>
          </a:p>
          <a:p>
            <a:r>
              <a:rPr lang="en-IN" dirty="0"/>
              <a:t>Detection Module</a:t>
            </a:r>
            <a:endParaRPr dirty="0"/>
          </a:p>
        </p:txBody>
      </p:sp>
      <p:sp>
        <p:nvSpPr>
          <p:cNvPr id="188" name="Text 4"/>
          <p:cNvSpPr txBox="1"/>
          <p:nvPr/>
        </p:nvSpPr>
        <p:spPr>
          <a:xfrm>
            <a:off x="4200406" y="4392572"/>
            <a:ext cx="2845595" cy="1400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rPr lang="en-US" dirty="0"/>
              <a:t>Ultrasonic sensor checks head proximity to ensure the helmet is being worn before activating the system.</a:t>
            </a:r>
            <a:endParaRPr dirty="0"/>
          </a:p>
        </p:txBody>
      </p:sp>
      <p:sp>
        <p:nvSpPr>
          <p:cNvPr id="189" name="Text 5"/>
          <p:cNvSpPr txBox="1"/>
          <p:nvPr/>
        </p:nvSpPr>
        <p:spPr>
          <a:xfrm>
            <a:off x="7607021" y="3457099"/>
            <a:ext cx="2845595" cy="681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700"/>
              </a:lnSpc>
              <a:defRPr sz="2200">
                <a:solidFill>
                  <a:srgbClr val="76B9FF"/>
                </a:solidFill>
                <a:latin typeface="Roboto Slab"/>
                <a:ea typeface="Roboto Slab"/>
                <a:cs typeface="Roboto Slab"/>
                <a:sym typeface="Roboto Slab"/>
              </a:defRPr>
            </a:lvl1pPr>
          </a:lstStyle>
          <a:p>
            <a:r>
              <a:t>Communication Module</a:t>
            </a:r>
          </a:p>
        </p:txBody>
      </p:sp>
      <p:sp>
        <p:nvSpPr>
          <p:cNvPr id="190" name="Text 6"/>
          <p:cNvSpPr txBox="1"/>
          <p:nvPr/>
        </p:nvSpPr>
        <p:spPr>
          <a:xfrm>
            <a:off x="7607021" y="4392572"/>
            <a:ext cx="2845595" cy="1760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rPr lang="en-US" dirty="0" err="1"/>
              <a:t>WiFi</a:t>
            </a:r>
            <a:r>
              <a:rPr lang="en-US" dirty="0"/>
              <a:t>-enabled Raspberry Pi sends an automated SOS via the Telegram Bot API to pre-configured emergency contacts.</a:t>
            </a:r>
            <a:endParaRPr dirty="0"/>
          </a:p>
        </p:txBody>
      </p:sp>
      <p:sp>
        <p:nvSpPr>
          <p:cNvPr id="191" name="Text 7"/>
          <p:cNvSpPr txBox="1"/>
          <p:nvPr/>
        </p:nvSpPr>
        <p:spPr>
          <a:xfrm>
            <a:off x="11013637" y="3457099"/>
            <a:ext cx="2513113"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a:solidFill>
                  <a:srgbClr val="76B9FF"/>
                </a:solidFill>
                <a:latin typeface="Roboto Slab"/>
                <a:ea typeface="Roboto Slab"/>
                <a:cs typeface="Roboto Slab"/>
                <a:sym typeface="Roboto Slab"/>
              </a:defRPr>
            </a:lvl1pPr>
          </a:lstStyle>
          <a:p>
            <a:r>
              <a:t>Power Management</a:t>
            </a:r>
          </a:p>
        </p:txBody>
      </p:sp>
      <p:sp>
        <p:nvSpPr>
          <p:cNvPr id="192" name="Text 8"/>
          <p:cNvSpPr txBox="1"/>
          <p:nvPr/>
        </p:nvSpPr>
        <p:spPr>
          <a:xfrm>
            <a:off x="11013637" y="4038243"/>
            <a:ext cx="2845595" cy="1400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r>
              <a:rPr lang="en-US" dirty="0"/>
              <a:t>Manages system boot-up, low-power operation, and ensures reliable performance throughout the ride.</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0"/>
          <p:cNvSpPr txBox="1"/>
          <p:nvPr/>
        </p:nvSpPr>
        <p:spPr>
          <a:xfrm>
            <a:off x="6930429" y="778985"/>
            <a:ext cx="4981874"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a:solidFill>
                  <a:srgbClr val="76B9FF"/>
                </a:solidFill>
                <a:latin typeface="Roboto Slab"/>
                <a:ea typeface="Roboto Slab"/>
                <a:cs typeface="Roboto Slab"/>
                <a:sym typeface="Roboto Slab"/>
              </a:defRPr>
            </a:lvl1pPr>
          </a:lstStyle>
          <a:p>
            <a:r>
              <a:rPr dirty="0"/>
              <a:t>System Architecture</a:t>
            </a:r>
          </a:p>
        </p:txBody>
      </p:sp>
      <p:sp>
        <p:nvSpPr>
          <p:cNvPr id="204" name="Text 9"/>
          <p:cNvSpPr txBox="1"/>
          <p:nvPr/>
        </p:nvSpPr>
        <p:spPr>
          <a:xfrm>
            <a:off x="6930429" y="1995755"/>
            <a:ext cx="6819305" cy="5353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D6E5EF"/>
                </a:solidFill>
                <a:latin typeface="Roboto"/>
                <a:ea typeface="Roboto"/>
                <a:cs typeface="Roboto"/>
                <a:sym typeface="Roboto"/>
              </a:defRPr>
            </a:lvl1pPr>
          </a:lstStyle>
          <a:p>
            <a:pPr>
              <a:buNone/>
            </a:pPr>
            <a:r>
              <a:rPr lang="en-IN" b="1" dirty="0"/>
              <a:t>Input Devices</a:t>
            </a:r>
            <a:r>
              <a:rPr lang="en-IN" dirty="0"/>
              <a:t>:</a:t>
            </a:r>
          </a:p>
          <a:p>
            <a:pPr>
              <a:buFont typeface="Arial" panose="020B0604020202020204" pitchFamily="34" charset="0"/>
              <a:buChar char="•"/>
            </a:pPr>
            <a:r>
              <a:rPr lang="en-IN" dirty="0"/>
              <a:t>MPU6050 (detect crash)</a:t>
            </a:r>
          </a:p>
          <a:p>
            <a:pPr>
              <a:buFont typeface="Arial" panose="020B0604020202020204" pitchFamily="34" charset="0"/>
              <a:buChar char="•"/>
            </a:pPr>
            <a:r>
              <a:rPr lang="en-IN" dirty="0"/>
              <a:t>Ultrasonic sensor (verify helmet worn)</a:t>
            </a:r>
          </a:p>
          <a:p>
            <a:pPr>
              <a:buNone/>
            </a:pPr>
            <a:r>
              <a:rPr lang="en-IN" b="1" dirty="0"/>
              <a:t>Processing Unit</a:t>
            </a:r>
            <a:r>
              <a:rPr lang="en-IN" dirty="0"/>
              <a:t>:</a:t>
            </a:r>
          </a:p>
          <a:p>
            <a:pPr>
              <a:buFont typeface="Arial" panose="020B0604020202020204" pitchFamily="34" charset="0"/>
              <a:buChar char="•"/>
            </a:pPr>
            <a:r>
              <a:rPr lang="en-IN" dirty="0"/>
              <a:t>Raspberry Pi 4 (process inputs and detect events)</a:t>
            </a:r>
          </a:p>
          <a:p>
            <a:pPr>
              <a:buNone/>
            </a:pPr>
            <a:r>
              <a:rPr lang="en-IN" b="1" dirty="0"/>
              <a:t>Communication Layer</a:t>
            </a:r>
            <a:r>
              <a:rPr lang="en-IN" dirty="0"/>
              <a:t>:</a:t>
            </a:r>
          </a:p>
          <a:p>
            <a:pPr>
              <a:buFont typeface="Arial" panose="020B0604020202020204" pitchFamily="34" charset="0"/>
              <a:buChar char="•"/>
            </a:pPr>
            <a:r>
              <a:rPr lang="en-IN" dirty="0" err="1"/>
              <a:t>WiFi</a:t>
            </a:r>
            <a:r>
              <a:rPr lang="en-IN" dirty="0"/>
              <a:t> (connect to internet)</a:t>
            </a:r>
          </a:p>
          <a:p>
            <a:pPr>
              <a:buFont typeface="Arial" panose="020B0604020202020204" pitchFamily="34" charset="0"/>
              <a:buChar char="•"/>
            </a:pPr>
            <a:r>
              <a:rPr lang="en-IN" dirty="0"/>
              <a:t>Telegram Bot API (send alerts)</a:t>
            </a:r>
          </a:p>
          <a:p>
            <a:pPr>
              <a:buNone/>
            </a:pPr>
            <a:r>
              <a:rPr lang="en-IN" b="1" dirty="0"/>
              <a:t>Output</a:t>
            </a:r>
            <a:r>
              <a:rPr lang="en-IN" dirty="0"/>
              <a:t>:</a:t>
            </a:r>
          </a:p>
          <a:p>
            <a:pPr>
              <a:buFont typeface="Arial" panose="020B0604020202020204" pitchFamily="34" charset="0"/>
              <a:buChar char="•"/>
            </a:pPr>
            <a:r>
              <a:rPr lang="en-IN" dirty="0"/>
              <a:t>Sends emergency SOS message with crash details to designated contacts.</a:t>
            </a:r>
          </a:p>
          <a:p>
            <a:pPr>
              <a:buFont typeface="Arial" panose="020B0604020202020204" pitchFamily="34" charset="0"/>
              <a:buChar char="•"/>
            </a:pPr>
            <a:r>
              <a:rPr lang="en-IN" dirty="0"/>
              <a:t>Optional: GPS module can be added for real-time location sharing in the future.</a:t>
            </a:r>
          </a:p>
          <a:p>
            <a:r>
              <a:rPr lang="en-IN" i="1" dirty="0"/>
              <a:t>(Add a simple block diagram: Sensors → Raspberry Pi → </a:t>
            </a:r>
            <a:r>
              <a:rPr lang="en-IN" i="1" dirty="0" err="1"/>
              <a:t>WiFi</a:t>
            </a:r>
            <a:r>
              <a:rPr lang="en-IN" i="1" dirty="0"/>
              <a:t> → Telegram → Emergency Contact)</a:t>
            </a:r>
            <a:endParaRPr lang="en-IN" dirty="0"/>
          </a:p>
        </p:txBody>
      </p:sp>
      <p:pic>
        <p:nvPicPr>
          <p:cNvPr id="2" name="Picture 1">
            <a:extLst>
              <a:ext uri="{FF2B5EF4-FFF2-40B4-BE49-F238E27FC236}">
                <a16:creationId xmlns:a16="http://schemas.microsoft.com/office/drawing/2014/main" id="{B6658284-7939-0166-AD79-F56027074CB2}"/>
              </a:ext>
            </a:extLst>
          </p:cNvPr>
          <p:cNvPicPr>
            <a:picLocks noChangeAspect="1"/>
          </p:cNvPicPr>
          <p:nvPr/>
        </p:nvPicPr>
        <p:blipFill>
          <a:blip r:embed="rId2"/>
          <a:stretch>
            <a:fillRect/>
          </a:stretch>
        </p:blipFill>
        <p:spPr>
          <a:xfrm>
            <a:off x="17285" y="1995755"/>
            <a:ext cx="6607459" cy="5353260"/>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1143</Words>
  <Application>Microsoft Office PowerPoint</Application>
  <PresentationFormat>Custom</PresentationFormat>
  <Paragraphs>102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Sidharth S</dc:creator>
  <cp:lastModifiedBy>Sidharth S</cp:lastModifiedBy>
  <cp:revision>1</cp:revision>
  <dcterms:modified xsi:type="dcterms:W3CDTF">2025-04-28T15:25:02Z</dcterms:modified>
</cp:coreProperties>
</file>